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285" r:id="rId1"/>
  </p:sldMasterIdLst>
  <p:notesMasterIdLst>
    <p:notesMasterId r:id="rId24"/>
  </p:notesMasterIdLst>
  <p:handoutMasterIdLst>
    <p:handoutMasterId r:id="rId25"/>
  </p:handoutMasterIdLst>
  <p:sldIdLst>
    <p:sldId id="301" r:id="rId2"/>
    <p:sldId id="574" r:id="rId3"/>
    <p:sldId id="548" r:id="rId4"/>
    <p:sldId id="572" r:id="rId5"/>
    <p:sldId id="579" r:id="rId6"/>
    <p:sldId id="573" r:id="rId7"/>
    <p:sldId id="549" r:id="rId8"/>
    <p:sldId id="561" r:id="rId9"/>
    <p:sldId id="562" r:id="rId10"/>
    <p:sldId id="563" r:id="rId11"/>
    <p:sldId id="564" r:id="rId12"/>
    <p:sldId id="565" r:id="rId13"/>
    <p:sldId id="566" r:id="rId14"/>
    <p:sldId id="575" r:id="rId15"/>
    <p:sldId id="577" r:id="rId16"/>
    <p:sldId id="578" r:id="rId17"/>
    <p:sldId id="567" r:id="rId18"/>
    <p:sldId id="568" r:id="rId19"/>
    <p:sldId id="570" r:id="rId20"/>
    <p:sldId id="571" r:id="rId21"/>
    <p:sldId id="569" r:id="rId22"/>
    <p:sldId id="576" r:id="rId23"/>
  </p:sldIdLst>
  <p:sldSz cx="12192000" cy="6858000"/>
  <p:notesSz cx="10234613" cy="7104063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270">
          <p15:clr>
            <a:srgbClr val="A4A3A4"/>
          </p15:clr>
        </p15:guide>
        <p15:guide id="2" pos="3289">
          <p15:clr>
            <a:srgbClr val="A4A3A4"/>
          </p15:clr>
        </p15:guide>
        <p15:guide id="3" orient="horz" pos="227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0066CC"/>
    <a:srgbClr val="969696"/>
    <a:srgbClr val="000000"/>
    <a:srgbClr val="FAFD00"/>
    <a:srgbClr val="EAEC5E"/>
    <a:srgbClr val="FFFF00"/>
    <a:srgbClr val="000066"/>
    <a:srgbClr val="3333CC"/>
    <a:srgbClr val="2B0F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00" autoAdjust="0"/>
    <p:restoredTop sz="87196" autoAdjust="0"/>
  </p:normalViewPr>
  <p:slideViewPr>
    <p:cSldViewPr>
      <p:cViewPr varScale="1">
        <p:scale>
          <a:sx n="91" d="100"/>
          <a:sy n="91" d="100"/>
        </p:scale>
        <p:origin x="-212" y="-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696"/>
    </p:cViewPr>
  </p:sorterViewPr>
  <p:notesViewPr>
    <p:cSldViewPr>
      <p:cViewPr varScale="1">
        <p:scale>
          <a:sx n="105" d="100"/>
          <a:sy n="105" d="100"/>
        </p:scale>
        <p:origin x="-872" y="-8"/>
      </p:cViewPr>
      <p:guideLst>
        <p:guide orient="horz" pos="2270"/>
        <p:guide orient="horz" pos="2272"/>
        <p:guide pos="328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763" y="-34949"/>
            <a:ext cx="4392612" cy="406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260" tIns="0" rIns="19260" bIns="0" numCol="1" anchor="t" anchorCtr="0" compatLnSpc="1">
            <a:prstTxWarp prst="textNoShape">
              <a:avLst/>
            </a:prstTxWarp>
          </a:bodyPr>
          <a:lstStyle>
            <a:lvl1pPr defTabSz="923925" eaLnBrk="0" hangingPunct="0">
              <a:lnSpc>
                <a:spcPct val="90000"/>
              </a:lnSpc>
              <a:defRPr sz="1000" i="1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835650" y="-34949"/>
            <a:ext cx="4392613" cy="406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260" tIns="0" rIns="19260" bIns="0" numCol="1" anchor="t" anchorCtr="0" compatLnSpc="1">
            <a:prstTxWarp prst="textNoShape">
              <a:avLst/>
            </a:prstTxWarp>
          </a:bodyPr>
          <a:lstStyle>
            <a:lvl1pPr algn="r" defTabSz="923925" eaLnBrk="0" hangingPunct="0">
              <a:lnSpc>
                <a:spcPct val="90000"/>
              </a:lnSpc>
              <a:defRPr sz="1000" i="1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763" y="6730751"/>
            <a:ext cx="4392612" cy="406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260" tIns="0" rIns="19260" bIns="0" numCol="1" anchor="b" anchorCtr="0" compatLnSpc="1">
            <a:prstTxWarp prst="textNoShape">
              <a:avLst/>
            </a:prstTxWarp>
          </a:bodyPr>
          <a:lstStyle>
            <a:lvl1pPr defTabSz="923925" eaLnBrk="0" hangingPunct="0">
              <a:lnSpc>
                <a:spcPct val="90000"/>
              </a:lnSpc>
              <a:defRPr sz="1000" i="1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835650" y="6730751"/>
            <a:ext cx="4392613" cy="406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260" tIns="0" rIns="19260" bIns="0" numCol="1" anchor="b" anchorCtr="0" compatLnSpc="1">
            <a:prstTxWarp prst="textNoShape">
              <a:avLst/>
            </a:prstTxWarp>
          </a:bodyPr>
          <a:lstStyle>
            <a:lvl1pPr algn="r" defTabSz="923925" eaLnBrk="0" hangingPunct="0">
              <a:lnSpc>
                <a:spcPct val="90000"/>
              </a:lnSpc>
              <a:defRPr sz="1000" i="1">
                <a:latin typeface="Times New Roman" charset="0"/>
              </a:defRPr>
            </a:lvl1pPr>
          </a:lstStyle>
          <a:p>
            <a:fld id="{9697D2BF-4639-364D-932E-FA3E3E124420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740075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763" y="-34949"/>
            <a:ext cx="4392612" cy="406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260" tIns="0" rIns="19260" bIns="0" numCol="1" anchor="t" anchorCtr="0" compatLnSpc="1">
            <a:prstTxWarp prst="textNoShape">
              <a:avLst/>
            </a:prstTxWarp>
          </a:bodyPr>
          <a:lstStyle>
            <a:lvl1pPr defTabSz="769938" eaLnBrk="0" hangingPunct="0">
              <a:defRPr sz="1000" i="1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835650" y="-34949"/>
            <a:ext cx="4392613" cy="406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260" tIns="0" rIns="19260" bIns="0" numCol="1" anchor="t" anchorCtr="0" compatLnSpc="1">
            <a:prstTxWarp prst="textNoShape">
              <a:avLst/>
            </a:prstTxWarp>
          </a:bodyPr>
          <a:lstStyle>
            <a:lvl1pPr algn="r" defTabSz="769938" eaLnBrk="0" hangingPunct="0">
              <a:defRPr sz="1000" i="1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763" y="6730751"/>
            <a:ext cx="4392612" cy="406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260" tIns="0" rIns="19260" bIns="0" numCol="1" anchor="b" anchorCtr="0" compatLnSpc="1">
            <a:prstTxWarp prst="textNoShape">
              <a:avLst/>
            </a:prstTxWarp>
          </a:bodyPr>
          <a:lstStyle>
            <a:lvl1pPr defTabSz="769938" eaLnBrk="0" hangingPunct="0">
              <a:defRPr sz="1000" i="1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835650" y="6730751"/>
            <a:ext cx="4392613" cy="406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260" tIns="0" rIns="19260" bIns="0" numCol="1" anchor="b" anchorCtr="0" compatLnSpc="1">
            <a:prstTxWarp prst="textNoShape">
              <a:avLst/>
            </a:prstTxWarp>
          </a:bodyPr>
          <a:lstStyle>
            <a:lvl1pPr algn="r" defTabSz="769938" eaLnBrk="0" hangingPunct="0">
              <a:defRPr sz="1000" i="1">
                <a:latin typeface="Times New Roman" charset="0"/>
              </a:defRPr>
            </a:lvl1pPr>
          </a:lstStyle>
          <a:p>
            <a:fld id="{EE29B6BF-24A4-4947-9DBC-C3A66F091AFB}" type="slidenum">
              <a:rPr lang="en-AU"/>
              <a:pPr/>
              <a:t>‹#›</a:t>
            </a:fld>
            <a:endParaRPr lang="en-AU"/>
          </a:p>
        </p:txBody>
      </p:sp>
      <p:sp>
        <p:nvSpPr>
          <p:cNvPr id="36870" name="Rectangle 6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771775" y="463550"/>
            <a:ext cx="470535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</p:spTree>
    <p:extLst>
      <p:ext uri="{BB962C8B-B14F-4D97-AF65-F5344CB8AC3E}">
        <p14:creationId xmlns:p14="http://schemas.microsoft.com/office/powerpoint/2010/main" val="34926109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Arial" charset="0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Arial" charset="0"/>
        <a:cs typeface="Arial" charset="0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Arial" charset="0"/>
        <a:cs typeface="Arial" charset="0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Arial" charset="0"/>
        <a:cs typeface="Arial" charset="0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Arial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993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76993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76993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76993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76993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769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769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769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769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863E8DD-1655-B64F-9D24-B497083DB6B3}" type="slidenum">
              <a:rPr lang="en-AU">
                <a:latin typeface="Times New Roman" charset="0"/>
              </a:rPr>
              <a:pPr/>
              <a:t>1</a:t>
            </a:fld>
            <a:endParaRPr lang="en-AU">
              <a:latin typeface="Times New Roman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71775" y="463550"/>
            <a:ext cx="4705350" cy="2647950"/>
          </a:xfrm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82714" y="3410650"/>
            <a:ext cx="7483475" cy="31866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76886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023938" y="3375025"/>
            <a:ext cx="8186737" cy="319563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E019B-AA5D-EB49-BCB0-39BA074663D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4457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023462" y="3374430"/>
            <a:ext cx="8187690" cy="319682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E019B-AA5D-EB49-BCB0-39BA074663D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393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D74576D-EDFF-5449-A232-7A170755AA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096" y="0"/>
            <a:ext cx="5231904" cy="50496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93440" y="4941169"/>
            <a:ext cx="10363200" cy="720080"/>
          </a:xfrm>
        </p:spPr>
        <p:txBody>
          <a:bodyPr>
            <a:normAutofit/>
          </a:bodyPr>
          <a:lstStyle>
            <a:lvl1pPr algn="r">
              <a:defRPr sz="3400">
                <a:solidFill>
                  <a:srgbClr val="0060A8"/>
                </a:solidFill>
                <a:latin typeface="Georgia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-43824" y="6351711"/>
            <a:ext cx="12259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sz="2400" dirty="0">
                <a:solidFill>
                  <a:schemeClr val="tx1">
                    <a:alpha val="25000"/>
                  </a:schemeClr>
                </a:solidFill>
                <a:latin typeface="Times New Roman"/>
                <a:cs typeface="Times New Roman"/>
              </a:rPr>
              <a:t>AUSTRALIAN INSTITUTE FOR MACHINE LEARNING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C7460EF-D8A8-ED40-B080-C77B3C20940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85" y="185069"/>
            <a:ext cx="1578745" cy="115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988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University of Adelaide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AFECB-488C-4862-A863-69DB259C81CD}" type="slidenum">
              <a:rPr lang="en-AU" smtClean="0"/>
              <a:pPr/>
              <a:t>‹#›</a:t>
            </a:fld>
            <a:endParaRPr lang="en-AU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23395" y="6453336"/>
            <a:ext cx="11041227" cy="0"/>
          </a:xfrm>
          <a:prstGeom prst="line">
            <a:avLst/>
          </a:prstGeom>
          <a:ln>
            <a:solidFill>
              <a:srgbClr val="8082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 rot="5400000">
            <a:off x="-3210943" y="3244336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sz="1800" dirty="0">
                <a:solidFill>
                  <a:srgbClr val="12407E">
                    <a:alpha val="25000"/>
                  </a:srgbClr>
                </a:solidFill>
                <a:latin typeface="Times New Roman"/>
                <a:cs typeface="Times New Roman"/>
              </a:rPr>
              <a:t>AUSTRALIAN INSTITUTE FOR MACHINE LEARNING</a:t>
            </a:r>
          </a:p>
        </p:txBody>
      </p:sp>
    </p:spTree>
    <p:extLst>
      <p:ext uri="{BB962C8B-B14F-4D97-AF65-F5344CB8AC3E}">
        <p14:creationId xmlns:p14="http://schemas.microsoft.com/office/powerpoint/2010/main" val="2988683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6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6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University of Adelaide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AFECB-488C-4862-A863-69DB259C81CD}" type="slidenum">
              <a:rPr lang="en-AU" smtClean="0"/>
              <a:pPr/>
              <a:t>‹#›</a:t>
            </a:fld>
            <a:endParaRPr lang="en-AU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23395" y="6453336"/>
            <a:ext cx="11041227" cy="0"/>
          </a:xfrm>
          <a:prstGeom prst="line">
            <a:avLst/>
          </a:prstGeom>
          <a:ln>
            <a:solidFill>
              <a:srgbClr val="8082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 rot="5400000">
            <a:off x="-3210943" y="3244336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sz="1800" dirty="0">
                <a:solidFill>
                  <a:srgbClr val="12407E">
                    <a:alpha val="25000"/>
                  </a:srgbClr>
                </a:solidFill>
                <a:latin typeface="Times New Roman"/>
                <a:cs typeface="Times New Roman"/>
              </a:rPr>
              <a:t>AUSTRALIAN INSTITUTE FOR MACHINE LEARNING</a:t>
            </a:r>
          </a:p>
        </p:txBody>
      </p:sp>
    </p:spTree>
    <p:extLst>
      <p:ext uri="{BB962C8B-B14F-4D97-AF65-F5344CB8AC3E}">
        <p14:creationId xmlns:p14="http://schemas.microsoft.com/office/powerpoint/2010/main" val="1989508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659B0-32E6-41E6-99A7-E38FECE34E8B}" type="slidenum">
              <a:rPr lang="en-AU" smtClean="0"/>
              <a:t>‹#›</a:t>
            </a:fld>
            <a:endParaRPr lang="en-AU"/>
          </a:p>
        </p:txBody>
      </p:sp>
      <p:pic>
        <p:nvPicPr>
          <p:cNvPr id="7" name="Picture 1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9" t="20061" r="69" b="20001"/>
          <a:stretch>
            <a:fillRect/>
          </a:stretch>
        </p:blipFill>
        <p:spPr bwMode="auto">
          <a:xfrm>
            <a:off x="10058401" y="6213476"/>
            <a:ext cx="2153138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3868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216193" y="26749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AU" sz="1800" dirty="0"/>
          </a:p>
        </p:txBody>
      </p:sp>
      <p:sp>
        <p:nvSpPr>
          <p:cNvPr id="11" name="TextBox 10"/>
          <p:cNvSpPr txBox="1"/>
          <p:nvPr userDrawn="1"/>
        </p:nvSpPr>
        <p:spPr>
          <a:xfrm rot="5400000">
            <a:off x="-3210943" y="3244336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sz="1800" dirty="0">
                <a:solidFill>
                  <a:srgbClr val="12407E">
                    <a:alpha val="25000"/>
                  </a:srgbClr>
                </a:solidFill>
                <a:latin typeface="Times New Roman"/>
                <a:cs typeface="Times New Roman"/>
              </a:rPr>
              <a:t>AUSTRALIAN INSTITUTE FOR MACHINE LEARNING</a:t>
            </a:r>
          </a:p>
        </p:txBody>
      </p:sp>
    </p:spTree>
    <p:extLst>
      <p:ext uri="{BB962C8B-B14F-4D97-AF65-F5344CB8AC3E}">
        <p14:creationId xmlns:p14="http://schemas.microsoft.com/office/powerpoint/2010/main" val="3178930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ampus-background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85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r">
              <a:defRPr sz="40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bg1">
                    <a:lumMod val="8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 descr="UoA_logo_vert_cmyk_midbg.png"/>
          <p:cNvPicPr/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414367" y="318208"/>
            <a:ext cx="1145131" cy="821279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 rot="5400000">
            <a:off x="-3210943" y="3244336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sz="1800" dirty="0">
                <a:solidFill>
                  <a:schemeClr val="bg1">
                    <a:alpha val="25000"/>
                  </a:schemeClr>
                </a:solidFill>
                <a:latin typeface="Times New Roman"/>
                <a:cs typeface="Times New Roman"/>
              </a:rPr>
              <a:t>AUSTRALIAN INSTITUTE FOR MACHINE LEARNING</a:t>
            </a:r>
          </a:p>
        </p:txBody>
      </p:sp>
    </p:spTree>
    <p:extLst>
      <p:ext uri="{BB962C8B-B14F-4D97-AF65-F5344CB8AC3E}">
        <p14:creationId xmlns:p14="http://schemas.microsoft.com/office/powerpoint/2010/main" val="1574458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12783"/>
            <a:ext cx="5384800" cy="4713387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12783"/>
            <a:ext cx="5384800" cy="4713387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University of Adelaide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AFECB-488C-4862-A863-69DB259C81CD}" type="slidenum">
              <a:rPr lang="en-AU" smtClean="0"/>
              <a:pPr/>
              <a:t>‹#›</a:t>
            </a:fld>
            <a:endParaRPr lang="en-AU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23395" y="6453336"/>
            <a:ext cx="11041227" cy="0"/>
          </a:xfrm>
          <a:prstGeom prst="line">
            <a:avLst/>
          </a:prstGeom>
          <a:ln>
            <a:solidFill>
              <a:srgbClr val="8082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 userDrawn="1"/>
        </p:nvSpPr>
        <p:spPr>
          <a:xfrm rot="5400000">
            <a:off x="-3210943" y="3244336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sz="1800" dirty="0">
                <a:solidFill>
                  <a:srgbClr val="12407E">
                    <a:alpha val="25000"/>
                  </a:srgbClr>
                </a:solidFill>
                <a:latin typeface="Times New Roman"/>
                <a:cs typeface="Times New Roman"/>
              </a:rPr>
              <a:t>AUSTRALIAN INSTITUTE FOR MACHINE LEARNING</a:t>
            </a:r>
          </a:p>
        </p:txBody>
      </p:sp>
    </p:spTree>
    <p:extLst>
      <p:ext uri="{BB962C8B-B14F-4D97-AF65-F5344CB8AC3E}">
        <p14:creationId xmlns:p14="http://schemas.microsoft.com/office/powerpoint/2010/main" val="1472244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University of Adelaide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AFECB-488C-4862-A863-69DB259C81CD}" type="slidenum">
              <a:rPr lang="en-AU" smtClean="0"/>
              <a:pPr/>
              <a:t>‹#›</a:t>
            </a:fld>
            <a:endParaRPr lang="en-AU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23395" y="6453336"/>
            <a:ext cx="1104122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 rot="5400000">
            <a:off x="-3210943" y="3244336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sz="1800" dirty="0">
                <a:solidFill>
                  <a:srgbClr val="12407E">
                    <a:alpha val="25000"/>
                  </a:srgbClr>
                </a:solidFill>
                <a:latin typeface="Times New Roman"/>
                <a:cs typeface="Times New Roman"/>
              </a:rPr>
              <a:t>AUSTRALIAN INSTITUTE FOR MACHINE LEARNING</a:t>
            </a:r>
          </a:p>
        </p:txBody>
      </p:sp>
    </p:spTree>
    <p:extLst>
      <p:ext uri="{BB962C8B-B14F-4D97-AF65-F5344CB8AC3E}">
        <p14:creationId xmlns:p14="http://schemas.microsoft.com/office/powerpoint/2010/main" val="2634471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/>
              <a:t>University of Adelaide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AFECB-488C-4862-A863-69DB259C81CD}" type="slidenum">
              <a:rPr lang="en-AU" smtClean="0"/>
              <a:pPr/>
              <a:t>‹#›</a:t>
            </a:fld>
            <a:endParaRPr lang="en-AU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623395" y="6453336"/>
            <a:ext cx="11041227" cy="0"/>
          </a:xfrm>
          <a:prstGeom prst="line">
            <a:avLst/>
          </a:prstGeom>
          <a:ln>
            <a:solidFill>
              <a:srgbClr val="8082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 userDrawn="1"/>
        </p:nvSpPr>
        <p:spPr>
          <a:xfrm rot="5400000">
            <a:off x="-3210943" y="3244336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sz="1800" dirty="0">
                <a:solidFill>
                  <a:srgbClr val="12407E">
                    <a:alpha val="25000"/>
                  </a:srgbClr>
                </a:solidFill>
                <a:latin typeface="Times New Roman"/>
                <a:cs typeface="Times New Roman"/>
              </a:rPr>
              <a:t>AUSTRALIAN INSTITUTE FOR MACHINE LEARNING</a:t>
            </a:r>
          </a:p>
        </p:txBody>
      </p:sp>
    </p:spTree>
    <p:extLst>
      <p:ext uri="{BB962C8B-B14F-4D97-AF65-F5344CB8AC3E}">
        <p14:creationId xmlns:p14="http://schemas.microsoft.com/office/powerpoint/2010/main" val="203783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University of Adelaide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AFECB-488C-4862-A863-69DB259C81CD}" type="slidenum">
              <a:rPr lang="en-AU" smtClean="0"/>
              <a:pPr/>
              <a:t>‹#›</a:t>
            </a:fld>
            <a:endParaRPr lang="en-AU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23395" y="6453336"/>
            <a:ext cx="11041227" cy="0"/>
          </a:xfrm>
          <a:prstGeom prst="line">
            <a:avLst/>
          </a:prstGeom>
          <a:ln>
            <a:solidFill>
              <a:srgbClr val="8082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 rot="5400000">
            <a:off x="-3210943" y="3244336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sz="1800" dirty="0">
                <a:solidFill>
                  <a:srgbClr val="12407E">
                    <a:alpha val="25000"/>
                  </a:srgbClr>
                </a:solidFill>
                <a:latin typeface="Times New Roman"/>
                <a:cs typeface="Times New Roman"/>
              </a:rPr>
              <a:t>AUSTRALIAN INSTITUTE FOR MACHINE LEARNING</a:t>
            </a:r>
          </a:p>
        </p:txBody>
      </p:sp>
    </p:spTree>
    <p:extLst>
      <p:ext uri="{BB962C8B-B14F-4D97-AF65-F5344CB8AC3E}">
        <p14:creationId xmlns:p14="http://schemas.microsoft.com/office/powerpoint/2010/main" val="1739817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5"/>
            <a:ext cx="4011084" cy="1162051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9"/>
            <a:ext cx="6815666" cy="58531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University of Adelaide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AFECB-488C-4862-A863-69DB259C81CD}" type="slidenum">
              <a:rPr lang="en-AU" smtClean="0"/>
              <a:pPr/>
              <a:t>‹#›</a:t>
            </a:fld>
            <a:endParaRPr lang="en-AU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23395" y="6453336"/>
            <a:ext cx="11041227" cy="0"/>
          </a:xfrm>
          <a:prstGeom prst="line">
            <a:avLst/>
          </a:prstGeom>
          <a:ln>
            <a:solidFill>
              <a:srgbClr val="8082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 rot="5400000">
            <a:off x="-3210943" y="3244336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sz="1800" dirty="0">
                <a:solidFill>
                  <a:srgbClr val="12407E">
                    <a:alpha val="25000"/>
                  </a:srgbClr>
                </a:solidFill>
                <a:latin typeface="Times New Roman"/>
                <a:cs typeface="Times New Roman"/>
              </a:rPr>
              <a:t>AUSTRALIAN INSTITUTE FOR MACHINE LEARNING</a:t>
            </a:r>
          </a:p>
        </p:txBody>
      </p:sp>
    </p:spTree>
    <p:extLst>
      <p:ext uri="{BB962C8B-B14F-4D97-AF65-F5344CB8AC3E}">
        <p14:creationId xmlns:p14="http://schemas.microsoft.com/office/powerpoint/2010/main" val="2663555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6"/>
            <a:ext cx="7315200" cy="566739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4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AFECB-488C-4862-A863-69DB259C81CD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3392" y="6448258"/>
            <a:ext cx="3860800" cy="365125"/>
          </a:xfrm>
        </p:spPr>
        <p:txBody>
          <a:bodyPr/>
          <a:lstStyle/>
          <a:p>
            <a:r>
              <a:rPr lang="en-AU"/>
              <a:t>University of Adelaide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23395" y="6453336"/>
            <a:ext cx="11041227" cy="0"/>
          </a:xfrm>
          <a:prstGeom prst="line">
            <a:avLst/>
          </a:prstGeom>
          <a:ln>
            <a:solidFill>
              <a:srgbClr val="8082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 userDrawn="1"/>
        </p:nvSpPr>
        <p:spPr>
          <a:xfrm rot="5400000">
            <a:off x="-3210943" y="3244336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sz="1800" dirty="0">
                <a:solidFill>
                  <a:srgbClr val="12407E">
                    <a:alpha val="25000"/>
                  </a:srgbClr>
                </a:solidFill>
                <a:latin typeface="Times New Roman"/>
                <a:cs typeface="Times New Roman"/>
              </a:rPr>
              <a:t>AUSTRALIAN INSTITUTE FOR MACHINE LEARNING</a:t>
            </a:r>
          </a:p>
        </p:txBody>
      </p:sp>
    </p:spTree>
    <p:extLst>
      <p:ext uri="{BB962C8B-B14F-4D97-AF65-F5344CB8AC3E}">
        <p14:creationId xmlns:p14="http://schemas.microsoft.com/office/powerpoint/2010/main" val="3573682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3392" y="332660"/>
            <a:ext cx="10972800" cy="8501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12781"/>
            <a:ext cx="10972800" cy="47133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3392" y="6448256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latin typeface="Georgia" pitchFamily="18" charset="0"/>
              </a:defRPr>
            </a:lvl1pPr>
          </a:lstStyle>
          <a:p>
            <a:r>
              <a:rPr lang="en-AU" dirty="0"/>
              <a:t>University of Adelaide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44825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808285"/>
                </a:solidFill>
                <a:latin typeface="Georgia" pitchFamily="18" charset="0"/>
              </a:defRPr>
            </a:lvl1pPr>
          </a:lstStyle>
          <a:p>
            <a:fld id="{95078D05-E1F1-4281-8199-8B61E9D73635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31796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6" r:id="rId1"/>
    <p:sldLayoutId id="2147484287" r:id="rId2"/>
    <p:sldLayoutId id="2147484288" r:id="rId3"/>
    <p:sldLayoutId id="2147484289" r:id="rId4"/>
    <p:sldLayoutId id="2147484290" r:id="rId5"/>
    <p:sldLayoutId id="2147484291" r:id="rId6"/>
    <p:sldLayoutId id="2147484292" r:id="rId7"/>
    <p:sldLayoutId id="2147484293" r:id="rId8"/>
    <p:sldLayoutId id="2147484294" r:id="rId9"/>
    <p:sldLayoutId id="2147484295" r:id="rId10"/>
    <p:sldLayoutId id="2147484296" r:id="rId11"/>
    <p:sldLayoutId id="2147484297" r:id="rId1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914377" rtl="0" eaLnBrk="1" latinLnBrk="0" hangingPunct="1">
        <a:spcBef>
          <a:spcPct val="0"/>
        </a:spcBef>
        <a:buNone/>
        <a:defRPr sz="3600" kern="1200">
          <a:solidFill>
            <a:srgbClr val="0060A8"/>
          </a:solidFill>
          <a:latin typeface="Georgia" pitchFamily="18" charset="0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Georgia" pitchFamily="18" charset="0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Georgia" pitchFamily="18" charset="0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Georgia" pitchFamily="18" charset="0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Georgia" pitchFamily="18" charset="0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microsoft.com/office/2007/relationships/media" Target="../media/media2.wmv"/><Relationship Id="rId1" Type="http://schemas.openxmlformats.org/officeDocument/2006/relationships/video" Target="NULL" TargetMode="Externa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91344" y="2996952"/>
            <a:ext cx="6408712" cy="864096"/>
          </a:xfrm>
        </p:spPr>
        <p:txBody>
          <a:bodyPr>
            <a:normAutofit fontScale="90000"/>
          </a:bodyPr>
          <a:lstStyle/>
          <a:p>
            <a:pPr algn="l"/>
            <a:r>
              <a:rPr lang="en-AU" dirty="0" smtClean="0"/>
              <a:t>Problems with open set </a:t>
            </a:r>
            <a:br>
              <a:rPr lang="en-AU" dirty="0" smtClean="0"/>
            </a:br>
            <a:r>
              <a:rPr lang="en-AU" dirty="0" smtClean="0"/>
              <a:t>Vision and Language problems</a:t>
            </a:r>
            <a:endParaRPr lang="en-AU" sz="3600" dirty="0"/>
          </a:p>
        </p:txBody>
      </p:sp>
      <p:sp>
        <p:nvSpPr>
          <p:cNvPr id="3" name="标题 1"/>
          <p:cNvSpPr txBox="1">
            <a:spLocks/>
          </p:cNvSpPr>
          <p:nvPr/>
        </p:nvSpPr>
        <p:spPr bwMode="auto">
          <a:xfrm>
            <a:off x="191344" y="4263231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AU" dirty="0" smtClean="0"/>
              <a:t>Anton </a:t>
            </a:r>
            <a:r>
              <a:rPr lang="en-AU" dirty="0"/>
              <a:t>van den </a:t>
            </a:r>
            <a:r>
              <a:rPr lang="en-AU" dirty="0" smtClean="0"/>
              <a:t>Hengel</a:t>
            </a:r>
            <a:r>
              <a:rPr lang="en-AU" sz="1050" dirty="0"/>
              <a:t>,</a:t>
            </a:r>
            <a:endParaRPr lang="en-AU" dirty="0" smtClean="0"/>
          </a:p>
          <a:p>
            <a:r>
              <a:rPr lang="en-AU" dirty="0" smtClean="0"/>
              <a:t>The Australian Institute for Machine Learning, Director</a:t>
            </a:r>
          </a:p>
          <a:p>
            <a:r>
              <a:rPr lang="en-AU" dirty="0"/>
              <a:t>The University of Adelaide, </a:t>
            </a:r>
            <a:r>
              <a:rPr lang="en-AU" dirty="0" smtClean="0"/>
              <a:t>Professor</a:t>
            </a:r>
            <a:endParaRPr lang="en-A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40" y="116632"/>
            <a:ext cx="11389360" cy="6592316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3687336" y="216073"/>
            <a:ext cx="6018355" cy="3723655"/>
            <a:chOff x="2765502" y="273844"/>
            <a:chExt cx="4513766" cy="279274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28068" y="273844"/>
              <a:ext cx="3251200" cy="16256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cxnSp>
          <p:nvCxnSpPr>
            <p:cNvPr id="10" name="Straight Connector 9"/>
            <p:cNvCxnSpPr/>
            <p:nvPr/>
          </p:nvCxnSpPr>
          <p:spPr>
            <a:xfrm flipV="1">
              <a:off x="2765502" y="273845"/>
              <a:ext cx="1262566" cy="2792740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2765502" y="1899444"/>
              <a:ext cx="1262566" cy="1167141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2765502" y="1899444"/>
              <a:ext cx="4513766" cy="1167141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Oval 20"/>
          <p:cNvSpPr/>
          <p:nvPr/>
        </p:nvSpPr>
        <p:spPr>
          <a:xfrm>
            <a:off x="3657601" y="3850525"/>
            <a:ext cx="133815" cy="133815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Content Placeholder 7"/>
          <p:cNvSpPr>
            <a:spLocks noGrp="1"/>
          </p:cNvSpPr>
          <p:nvPr>
            <p:ph idx="1"/>
          </p:nvPr>
        </p:nvSpPr>
        <p:spPr>
          <a:xfrm>
            <a:off x="225314" y="4842175"/>
            <a:ext cx="3583757" cy="156024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/>
              <a:t>Feasible trajectories determined by navigation graph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777372" y="3314021"/>
            <a:ext cx="1947136" cy="1562144"/>
            <a:chOff x="1333029" y="2597306"/>
            <a:chExt cx="1460352" cy="1171608"/>
          </a:xfrm>
        </p:grpSpPr>
        <p:grpSp>
          <p:nvGrpSpPr>
            <p:cNvPr id="54" name="Group 53"/>
            <p:cNvGrpSpPr/>
            <p:nvPr/>
          </p:nvGrpSpPr>
          <p:grpSpPr>
            <a:xfrm>
              <a:off x="1462726" y="2597306"/>
              <a:ext cx="1330655" cy="704855"/>
              <a:chOff x="1460818" y="2600578"/>
              <a:chExt cx="1311084" cy="558934"/>
            </a:xfrm>
          </p:grpSpPr>
          <p:grpSp>
            <p:nvGrpSpPr>
              <p:cNvPr id="29" name="Group 28"/>
              <p:cNvGrpSpPr/>
              <p:nvPr/>
            </p:nvGrpSpPr>
            <p:grpSpPr>
              <a:xfrm>
                <a:off x="1460818" y="2613114"/>
                <a:ext cx="1222907" cy="546398"/>
                <a:chOff x="1460818" y="2613114"/>
                <a:chExt cx="1222907" cy="546398"/>
              </a:xfrm>
            </p:grpSpPr>
            <p:sp>
              <p:nvSpPr>
                <p:cNvPr id="22" name="Oval 21"/>
                <p:cNvSpPr/>
                <p:nvPr/>
              </p:nvSpPr>
              <p:spPr>
                <a:xfrm>
                  <a:off x="2583364" y="2650285"/>
                  <a:ext cx="100361" cy="100361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Oval 22"/>
                <p:cNvSpPr/>
                <p:nvPr/>
              </p:nvSpPr>
              <p:spPr>
                <a:xfrm>
                  <a:off x="2312019" y="2613114"/>
                  <a:ext cx="100361" cy="100361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Oval 23"/>
                <p:cNvSpPr/>
                <p:nvPr/>
              </p:nvSpPr>
              <p:spPr>
                <a:xfrm>
                  <a:off x="2062976" y="2631693"/>
                  <a:ext cx="100361" cy="100361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Oval 24"/>
                <p:cNvSpPr/>
                <p:nvPr/>
              </p:nvSpPr>
              <p:spPr>
                <a:xfrm>
                  <a:off x="1891997" y="2806394"/>
                  <a:ext cx="100361" cy="100361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Oval 25"/>
                <p:cNvSpPr/>
                <p:nvPr/>
              </p:nvSpPr>
              <p:spPr>
                <a:xfrm>
                  <a:off x="1732164" y="3059151"/>
                  <a:ext cx="100361" cy="100361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Oval 26"/>
                <p:cNvSpPr/>
                <p:nvPr/>
              </p:nvSpPr>
              <p:spPr>
                <a:xfrm>
                  <a:off x="1460818" y="3033135"/>
                  <a:ext cx="100361" cy="100361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3" name="Group 52"/>
              <p:cNvGrpSpPr/>
              <p:nvPr/>
            </p:nvGrpSpPr>
            <p:grpSpPr>
              <a:xfrm>
                <a:off x="1510998" y="2600578"/>
                <a:ext cx="1260904" cy="511293"/>
                <a:chOff x="1538877" y="1340027"/>
                <a:chExt cx="1260904" cy="511293"/>
              </a:xfrm>
            </p:grpSpPr>
            <p:cxnSp>
              <p:nvCxnSpPr>
                <p:cNvPr id="36" name="Straight Connector 35"/>
                <p:cNvCxnSpPr>
                  <a:endCxn id="21" idx="4"/>
                </p:cNvCxnSpPr>
                <p:nvPr/>
              </p:nvCxnSpPr>
              <p:spPr>
                <a:xfrm>
                  <a:off x="2653904" y="1340027"/>
                  <a:ext cx="145877" cy="310014"/>
                </a:xfrm>
                <a:prstGeom prst="line">
                  <a:avLst/>
                </a:prstGeom>
                <a:ln w="508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>
                  <a:off x="2431854" y="1392244"/>
                  <a:ext cx="271345" cy="37171"/>
                </a:xfrm>
                <a:prstGeom prst="line">
                  <a:avLst/>
                </a:prstGeom>
                <a:ln w="508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>
                <a:xfrm flipV="1">
                  <a:off x="2115102" y="1382148"/>
                  <a:ext cx="263741" cy="54061"/>
                </a:xfrm>
                <a:prstGeom prst="line">
                  <a:avLst/>
                </a:prstGeom>
                <a:ln w="508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 flipV="1">
                  <a:off x="1938633" y="1410830"/>
                  <a:ext cx="207811" cy="236123"/>
                </a:xfrm>
                <a:prstGeom prst="line">
                  <a:avLst/>
                </a:prstGeom>
                <a:ln w="508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/>
                <p:cNvCxnSpPr/>
                <p:nvPr/>
              </p:nvCxnSpPr>
              <p:spPr>
                <a:xfrm flipV="1">
                  <a:off x="1813948" y="1613545"/>
                  <a:ext cx="156122" cy="192860"/>
                </a:xfrm>
                <a:prstGeom prst="line">
                  <a:avLst/>
                </a:prstGeom>
                <a:ln w="508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/>
                <p:cNvCxnSpPr/>
                <p:nvPr/>
              </p:nvCxnSpPr>
              <p:spPr>
                <a:xfrm>
                  <a:off x="1538877" y="1806502"/>
                  <a:ext cx="302012" cy="44818"/>
                </a:xfrm>
                <a:prstGeom prst="line">
                  <a:avLst/>
                </a:prstGeom>
                <a:ln w="508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57" name="Straight Arrow Connector 56"/>
            <p:cNvCxnSpPr/>
            <p:nvPr/>
          </p:nvCxnSpPr>
          <p:spPr>
            <a:xfrm flipV="1">
              <a:off x="1333029" y="3279317"/>
              <a:ext cx="204627" cy="48959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0563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Room-to-Room (R2R) Navigation dataset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484784"/>
            <a:ext cx="10878015" cy="4351339"/>
          </a:xfrm>
        </p:spPr>
        <p:txBody>
          <a:bodyPr>
            <a:noAutofit/>
          </a:bodyPr>
          <a:lstStyle/>
          <a:p>
            <a:r>
              <a:rPr lang="en-US" sz="2933" b="1" dirty="0"/>
              <a:t>Vision-and-Language Navigation Task:</a:t>
            </a:r>
            <a:r>
              <a:rPr lang="en-US" sz="2933" dirty="0"/>
              <a:t> Given a natural language navigation instruction, navigate through the environment to find the goal location</a:t>
            </a:r>
          </a:p>
          <a:p>
            <a:r>
              <a:rPr lang="en-US" sz="2933" b="1" dirty="0"/>
              <a:t>Dataset Statistics:</a:t>
            </a:r>
            <a:r>
              <a:rPr lang="en-US" sz="2933" dirty="0"/>
              <a:t> 21,567 navigation instructions collected using AMT. More data on the way!</a:t>
            </a:r>
          </a:p>
          <a:p>
            <a:r>
              <a:rPr lang="en-US" sz="2933" b="1" dirty="0"/>
              <a:t>Clear Evaluation Protocol:</a:t>
            </a:r>
          </a:p>
          <a:p>
            <a:pPr lvl="1"/>
            <a:r>
              <a:rPr lang="en-US" sz="2933" dirty="0"/>
              <a:t>Single test run</a:t>
            </a:r>
          </a:p>
          <a:p>
            <a:pPr lvl="1"/>
            <a:r>
              <a:rPr lang="en-US" sz="2933" dirty="0"/>
              <a:t>Agent must choose to stop</a:t>
            </a:r>
          </a:p>
          <a:p>
            <a:pPr lvl="1"/>
            <a:r>
              <a:rPr lang="en-US" sz="2933" dirty="0"/>
              <a:t>Success measured if stopped within 3m of the goal location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947747" y="6304227"/>
            <a:ext cx="8296507" cy="553773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667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Project </a:t>
            </a:r>
            <a:r>
              <a:rPr lang="en-US" sz="2667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url</a:t>
            </a:r>
            <a:r>
              <a:rPr lang="en-US" sz="2667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: </a:t>
            </a:r>
            <a:r>
              <a:rPr lang="en-US" sz="2667" u="sng" dirty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rPr>
              <a:t>https://</a:t>
            </a:r>
            <a:r>
              <a:rPr lang="en-US" sz="2667" u="sng" dirty="0" err="1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rPr>
              <a:t>bringmeaspoon.org</a:t>
            </a:r>
            <a:r>
              <a:rPr lang="en-US" sz="2667" u="sng" dirty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01072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737600" y="6448256"/>
            <a:ext cx="2844800" cy="365125"/>
          </a:xfrm>
        </p:spPr>
        <p:txBody>
          <a:bodyPr/>
          <a:lstStyle/>
          <a:p>
            <a:fld id="{D5E91300-7461-774A-B191-AF3B0D443C2F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405" y="96300"/>
            <a:ext cx="9643191" cy="6442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937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229" y="2255099"/>
            <a:ext cx="4880860" cy="455310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67" b="1" dirty="0"/>
              <a:t>Dataset Statistics:</a:t>
            </a:r>
            <a:r>
              <a:rPr lang="en-US" sz="2667" dirty="0"/>
              <a:t> Average instruction length of 29 words, average trajectory length is 10m.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737600" y="6448256"/>
            <a:ext cx="2844800" cy="365125"/>
          </a:xfrm>
        </p:spPr>
        <p:txBody>
          <a:bodyPr/>
          <a:lstStyle/>
          <a:p>
            <a:fld id="{D5E91300-7461-774A-B191-AF3B0D443C2F}" type="slidenum">
              <a:rPr lang="en-US" smtClean="0"/>
              <a:t>13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Room-to-Room (R2R) Navigation dataset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29" y="3166081"/>
            <a:ext cx="3100579" cy="20670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877" y="3166080"/>
            <a:ext cx="3100580" cy="2067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336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Simulation: The good, the bad, and the opportunity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AU" dirty="0" smtClean="0"/>
              <a:t>The good</a:t>
            </a:r>
          </a:p>
          <a:p>
            <a:pPr lvl="1"/>
            <a:r>
              <a:rPr lang="en-AU" dirty="0" smtClean="0"/>
              <a:t>It’s almost open set</a:t>
            </a:r>
          </a:p>
          <a:p>
            <a:pPr lvl="2"/>
            <a:r>
              <a:rPr lang="en-AU" dirty="0" smtClean="0"/>
              <a:t>Objects</a:t>
            </a:r>
          </a:p>
          <a:p>
            <a:pPr lvl="2"/>
            <a:r>
              <a:rPr lang="en-AU" dirty="0" smtClean="0"/>
              <a:t>Commands</a:t>
            </a:r>
          </a:p>
          <a:p>
            <a:pPr lvl="2"/>
            <a:r>
              <a:rPr lang="en-AU" dirty="0" smtClean="0"/>
              <a:t>Actions</a:t>
            </a:r>
          </a:p>
          <a:p>
            <a:pPr lvl="1"/>
            <a:r>
              <a:rPr lang="en-AU" dirty="0" smtClean="0"/>
              <a:t>They’re real images</a:t>
            </a:r>
          </a:p>
          <a:p>
            <a:pPr lvl="2"/>
            <a:r>
              <a:rPr lang="en-AU" dirty="0" smtClean="0"/>
              <a:t>Every object is an individual</a:t>
            </a:r>
          </a:p>
          <a:p>
            <a:pPr lvl="2"/>
            <a:r>
              <a:rPr lang="en-AU" dirty="0" smtClean="0"/>
              <a:t>The objective function is concrete</a:t>
            </a:r>
          </a:p>
          <a:p>
            <a:r>
              <a:rPr lang="en-AU" dirty="0" smtClean="0"/>
              <a:t>The bad</a:t>
            </a:r>
          </a:p>
          <a:p>
            <a:pPr lvl="1"/>
            <a:r>
              <a:rPr lang="en-AU" dirty="0" smtClean="0"/>
              <a:t>It’s not really open set</a:t>
            </a:r>
          </a:p>
          <a:p>
            <a:pPr lvl="1"/>
            <a:r>
              <a:rPr lang="en-AU" dirty="0" smtClean="0"/>
              <a:t>It’s only navigation (no other actions)</a:t>
            </a:r>
          </a:p>
          <a:p>
            <a:pPr lvl="2"/>
            <a:r>
              <a:rPr lang="en-AU" dirty="0" smtClean="0"/>
              <a:t>But how can we represent an open set of actions?</a:t>
            </a:r>
          </a:p>
          <a:p>
            <a:pPr lvl="1"/>
            <a:r>
              <a:rPr lang="en-AU" dirty="0" smtClean="0"/>
              <a:t>There’s bias in the image set</a:t>
            </a:r>
          </a:p>
          <a:p>
            <a:pPr lvl="1"/>
            <a:endParaRPr lang="en-AU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AU" dirty="0" smtClean="0"/>
              <a:t>The opportunity</a:t>
            </a:r>
          </a:p>
          <a:p>
            <a:pPr lvl="1"/>
            <a:r>
              <a:rPr lang="en-AU" dirty="0" smtClean="0"/>
              <a:t>Better metrics</a:t>
            </a:r>
          </a:p>
          <a:p>
            <a:pPr lvl="2"/>
            <a:r>
              <a:rPr lang="en-AU" dirty="0" smtClean="0"/>
              <a:t>We’re tried language and that didn’t work</a:t>
            </a:r>
          </a:p>
          <a:p>
            <a:pPr lvl="1"/>
            <a:r>
              <a:rPr lang="en-AU" dirty="0" smtClean="0"/>
              <a:t>Better tasks</a:t>
            </a:r>
          </a:p>
          <a:p>
            <a:pPr lvl="2"/>
            <a:r>
              <a:rPr lang="en-AU" dirty="0" smtClean="0"/>
              <a:t>How can we specify and evaluate realistic tasks without </a:t>
            </a:r>
            <a:r>
              <a:rPr lang="en-AU" dirty="0"/>
              <a:t>p</a:t>
            </a:r>
            <a:r>
              <a:rPr lang="en-AU" dirty="0" smtClean="0"/>
              <a:t>rescribing them</a:t>
            </a:r>
          </a:p>
          <a:p>
            <a:pPr lvl="1"/>
            <a:r>
              <a:rPr lang="en-AU" dirty="0" smtClean="0"/>
              <a:t>Better actions</a:t>
            </a:r>
          </a:p>
          <a:p>
            <a:pPr lvl="2"/>
            <a:r>
              <a:rPr lang="en-AU" dirty="0" smtClean="0"/>
              <a:t>Prescribing the actions can lead to gross oversimplification</a:t>
            </a:r>
          </a:p>
          <a:p>
            <a:pPr lvl="3"/>
            <a:r>
              <a:rPr lang="en-AU" dirty="0" smtClean="0"/>
              <a:t>‘Turn on the coffee machine’ is complex</a:t>
            </a:r>
          </a:p>
          <a:p>
            <a:pPr lvl="1"/>
            <a:endParaRPr lang="en-AU" dirty="0" smtClean="0"/>
          </a:p>
          <a:p>
            <a:endParaRPr lang="en-AU" dirty="0" smtClean="0"/>
          </a:p>
          <a:p>
            <a:pPr lvl="1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20349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State-of-the-art in image captioning</a:t>
            </a:r>
            <a:endParaRPr lang="en-US" baseline="30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fld id="{D5E91300-7461-774A-B191-AF3B0D443C2F}" type="slidenum">
              <a:rPr lang="en-US" smtClean="0"/>
              <a:t>15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271464" y="1484785"/>
            <a:ext cx="4534568" cy="1453564"/>
          </a:xfrm>
          <a:prstGeom prst="rect">
            <a:avLst/>
          </a:prstGeom>
        </p:spPr>
        <p:txBody>
          <a:bodyPr vert="horz" lIns="121917" tIns="60958" rIns="121917" bIns="6095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700" dirty="0">
                <a:latin typeface="Courier" charset="0"/>
                <a:ea typeface="Courier" charset="0"/>
                <a:cs typeface="Courier" charset="0"/>
              </a:rPr>
              <a:t>Two hot dogs on a tray with a drink</a:t>
            </a:r>
            <a:r>
              <a:rPr lang="en-US" sz="2700">
                <a:latin typeface="Courier" charset="0"/>
                <a:ea typeface="Courier" charset="0"/>
                <a:cs typeface="Courier" charset="0"/>
              </a:rPr>
              <a:t>. </a:t>
            </a:r>
            <a:endParaRPr lang="en-US" sz="2700" dirty="0"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168612" y="1484784"/>
            <a:ext cx="5600553" cy="1453564"/>
          </a:xfrm>
          <a:prstGeom prst="rect">
            <a:avLst/>
          </a:prstGeom>
        </p:spPr>
        <p:txBody>
          <a:bodyPr vert="horz" lIns="121917" tIns="60958" rIns="121917" bIns="6095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700" dirty="0">
                <a:latin typeface="Courier" charset="0"/>
                <a:ea typeface="Courier" charset="0"/>
                <a:cs typeface="Courier" charset="0"/>
              </a:rPr>
              <a:t>Two elephants and a baby elephant walking together.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010441" y="6231680"/>
            <a:ext cx="10515600" cy="626321"/>
          </a:xfrm>
          <a:prstGeom prst="rect">
            <a:avLst/>
          </a:prstGeom>
        </p:spPr>
        <p:txBody>
          <a:bodyPr vert="horz" lIns="121917" tIns="60958" rIns="121917" bIns="60958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700" baseline="30000" dirty="0"/>
              <a:t>5</a:t>
            </a:r>
            <a:r>
              <a:rPr lang="en-US" sz="2700" dirty="0"/>
              <a:t>Anderson </a:t>
            </a:r>
            <a:r>
              <a:rPr lang="en-US" sz="2700" i="1" dirty="0"/>
              <a:t>et al</a:t>
            </a:r>
            <a:r>
              <a:rPr lang="en-US" sz="2700" dirty="0"/>
              <a:t>. CVPR 2018</a:t>
            </a:r>
          </a:p>
        </p:txBody>
      </p:sp>
      <p:pic>
        <p:nvPicPr>
          <p:cNvPr id="2050" name="Picture 2" descr="http://farm5.staticflickr.com/4025/4283282258_e789dd2557_z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312" y="2425003"/>
            <a:ext cx="2877780" cy="3837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farm5.staticflickr.com/4102/4739148372_a0eda65537_z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611" y="2425004"/>
            <a:ext cx="4895221" cy="3266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347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Same model on non-COCO images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AU" dirty="0" smtClean="0"/>
              <a:t>So perhaps synthetic images don’t teach us enough about the real world</a:t>
            </a:r>
          </a:p>
          <a:p>
            <a:pPr lvl="1"/>
            <a:r>
              <a:rPr lang="en-AU" dirty="0" smtClean="0"/>
              <a:t>But real images don’t either</a:t>
            </a:r>
          </a:p>
          <a:p>
            <a:r>
              <a:rPr lang="en-AU" dirty="0" smtClean="0"/>
              <a:t>The problem is that the methods don’t generalise</a:t>
            </a:r>
          </a:p>
          <a:p>
            <a:pPr lvl="1"/>
            <a:r>
              <a:rPr lang="en-AU" dirty="0" smtClean="0"/>
              <a:t>We’re asking the wrong questions</a:t>
            </a:r>
          </a:p>
          <a:p>
            <a:r>
              <a:rPr lang="en-AU" dirty="0" smtClean="0"/>
              <a:t>Domain adaptation isn’t the solution, it’s a symptom of the problem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lIns="121917" tIns="60958" rIns="121917" bIns="60958"/>
          <a:lstStyle/>
          <a:p>
            <a:fld id="{D5E91300-7461-774A-B191-AF3B0D443C2F}" type="slidenum">
              <a:rPr lang="en-US" smtClean="0"/>
              <a:t>16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23392" y="1412776"/>
            <a:ext cx="6169358" cy="1453564"/>
          </a:xfrm>
          <a:prstGeom prst="rect">
            <a:avLst/>
          </a:prstGeom>
        </p:spPr>
        <p:txBody>
          <a:bodyPr vert="horz" lIns="121917" tIns="60958" rIns="121917" bIns="6095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700" dirty="0">
                <a:latin typeface="Courier" charset="0"/>
                <a:ea typeface="Courier" charset="0"/>
                <a:cs typeface="Courier" charset="0"/>
              </a:rPr>
              <a:t>A zebra is laying down in the grass.</a:t>
            </a:r>
          </a:p>
          <a:p>
            <a:pPr marL="0" indent="0">
              <a:buNone/>
            </a:pPr>
            <a:endParaRPr lang="en-US" sz="2700" dirty="0">
              <a:latin typeface="Courier" charset="0"/>
              <a:ea typeface="Courier" charset="0"/>
              <a:cs typeface="Courier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496" y="2134696"/>
            <a:ext cx="5072343" cy="3383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522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Where are we going again?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2781"/>
            <a:ext cx="10972800" cy="5184571"/>
          </a:xfrm>
        </p:spPr>
        <p:txBody>
          <a:bodyPr>
            <a:normAutofit fontScale="92500" lnSpcReduction="20000"/>
          </a:bodyPr>
          <a:lstStyle/>
          <a:p>
            <a:r>
              <a:rPr lang="en-AU" dirty="0"/>
              <a:t>Many critical problems in robotics require interacting with humans</a:t>
            </a:r>
          </a:p>
          <a:p>
            <a:pPr lvl="1"/>
            <a:r>
              <a:rPr lang="en-AU" dirty="0"/>
              <a:t>Natural language interfaces are flexible and powerful</a:t>
            </a:r>
          </a:p>
          <a:p>
            <a:pPr lvl="2"/>
            <a:r>
              <a:rPr lang="en-AU" dirty="0"/>
              <a:t>And this is critical.  How can we know what people will say in advance?</a:t>
            </a:r>
          </a:p>
          <a:p>
            <a:pPr lvl="1"/>
            <a:r>
              <a:rPr lang="en-AU" dirty="0"/>
              <a:t>Dialogue is critical (your robot has to talk back</a:t>
            </a:r>
            <a:r>
              <a:rPr lang="en-AU" dirty="0" smtClean="0"/>
              <a:t>)</a:t>
            </a:r>
          </a:p>
          <a:p>
            <a:pPr lvl="2"/>
            <a:r>
              <a:rPr lang="en-AU" dirty="0" smtClean="0"/>
              <a:t>I think your robot needs to learn new capability through dialogue</a:t>
            </a:r>
            <a:endParaRPr lang="en-AU" dirty="0"/>
          </a:p>
          <a:p>
            <a:r>
              <a:rPr lang="en-AU" dirty="0" smtClean="0"/>
              <a:t>Robustness, flexibility, and effectiveness require reasoning</a:t>
            </a:r>
          </a:p>
          <a:p>
            <a:pPr lvl="1"/>
            <a:r>
              <a:rPr lang="en-AU" dirty="0" smtClean="0"/>
              <a:t>At least about human intent and how to achieve it</a:t>
            </a:r>
          </a:p>
          <a:p>
            <a:pPr lvl="1"/>
            <a:r>
              <a:rPr lang="en-AU" dirty="0" smtClean="0"/>
              <a:t>Particularly when things go wrong</a:t>
            </a:r>
          </a:p>
          <a:p>
            <a:pPr lvl="1"/>
            <a:r>
              <a:rPr lang="en-AU" dirty="0" smtClean="0"/>
              <a:t>And it needs to happen continuously</a:t>
            </a:r>
          </a:p>
          <a:p>
            <a:pPr lvl="2"/>
            <a:r>
              <a:rPr lang="en-AU" dirty="0" smtClean="0"/>
              <a:t>So set-and-forget ML won’t work</a:t>
            </a:r>
          </a:p>
          <a:p>
            <a:r>
              <a:rPr lang="en-AU" dirty="0" smtClean="0"/>
              <a:t>We already know how to do a bunch of things</a:t>
            </a:r>
          </a:p>
          <a:p>
            <a:pPr lvl="1"/>
            <a:r>
              <a:rPr lang="en-AU" dirty="0" smtClean="0"/>
              <a:t>There are great methods for Planning for a fully specified problem already</a:t>
            </a:r>
          </a:p>
          <a:p>
            <a:r>
              <a:rPr lang="en-AU" dirty="0" smtClean="0"/>
              <a:t>In navigation there are dynamic things you need to know</a:t>
            </a:r>
          </a:p>
          <a:p>
            <a:pPr lvl="1"/>
            <a:r>
              <a:rPr lang="en-AU" dirty="0" smtClean="0"/>
              <a:t>Object locations, office locations, whether there’s paper in the photocopier…</a:t>
            </a:r>
          </a:p>
          <a:p>
            <a:r>
              <a:rPr lang="en-AU" dirty="0" smtClean="0"/>
              <a:t>Deep learning (fundamentally) can’t do these things</a:t>
            </a:r>
          </a:p>
          <a:p>
            <a:pPr lvl="1"/>
            <a:r>
              <a:rPr lang="en-AU" dirty="0" smtClean="0"/>
              <a:t>The answer is to incorporate dynamic information</a:t>
            </a:r>
            <a:endParaRPr lang="en-AU" dirty="0"/>
          </a:p>
          <a:p>
            <a:pPr lvl="1"/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623392" y="6448256"/>
            <a:ext cx="3860800" cy="365125"/>
          </a:xfrm>
        </p:spPr>
        <p:txBody>
          <a:bodyPr/>
          <a:lstStyle/>
          <a:p>
            <a:r>
              <a:rPr lang="en-AU" smtClean="0"/>
              <a:t>University of Adelaide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737600" y="6448256"/>
            <a:ext cx="2844800" cy="365125"/>
          </a:xfrm>
        </p:spPr>
        <p:txBody>
          <a:bodyPr/>
          <a:lstStyle/>
          <a:p>
            <a:fld id="{7E8AFECB-488C-4862-A863-69DB259C81CD}" type="slidenum">
              <a:rPr lang="en-AU" smtClean="0"/>
              <a:pPr/>
              <a:t>17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25849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Separating the information from the QA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648" y="1268760"/>
            <a:ext cx="6192688" cy="5413476"/>
          </a:xfrm>
        </p:spPr>
      </p:pic>
      <p:sp>
        <p:nvSpPr>
          <p:cNvPr id="5" name="Rectangle 4"/>
          <p:cNvSpPr/>
          <p:nvPr/>
        </p:nvSpPr>
        <p:spPr>
          <a:xfrm>
            <a:off x="6759624" y="6146140"/>
            <a:ext cx="53130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400" i="1" dirty="0"/>
              <a:t>Visual Question Answering as a Meta Learning Task</a:t>
            </a:r>
            <a:r>
              <a:rPr lang="en-AU" sz="1400" dirty="0"/>
              <a:t>, </a:t>
            </a:r>
          </a:p>
          <a:p>
            <a:r>
              <a:rPr lang="en-AU" sz="1400" dirty="0"/>
              <a:t>Damien </a:t>
            </a:r>
            <a:r>
              <a:rPr lang="en-AU" sz="1400" dirty="0" err="1"/>
              <a:t>Teney</a:t>
            </a:r>
            <a:r>
              <a:rPr lang="en-AU" sz="1400" dirty="0"/>
              <a:t>, Anton van den Hengel, ECCV’18</a:t>
            </a:r>
          </a:p>
        </p:txBody>
      </p:sp>
    </p:spTree>
    <p:extLst>
      <p:ext uri="{BB962C8B-B14F-4D97-AF65-F5344CB8AC3E}">
        <p14:creationId xmlns:p14="http://schemas.microsoft.com/office/powerpoint/2010/main" val="737408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Learning to reason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473" y="2276872"/>
            <a:ext cx="9485991" cy="2880320"/>
          </a:xfrm>
        </p:spPr>
      </p:pic>
      <p:sp>
        <p:nvSpPr>
          <p:cNvPr id="5" name="Rectangle 4"/>
          <p:cNvSpPr/>
          <p:nvPr/>
        </p:nvSpPr>
        <p:spPr>
          <a:xfrm>
            <a:off x="5823520" y="6146140"/>
            <a:ext cx="53130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400" i="1" dirty="0"/>
              <a:t>Visual Question Answering as a Meta Learning Task</a:t>
            </a:r>
            <a:r>
              <a:rPr lang="en-AU" sz="1400" dirty="0"/>
              <a:t>, </a:t>
            </a:r>
          </a:p>
          <a:p>
            <a:r>
              <a:rPr lang="en-AU" sz="1400" dirty="0"/>
              <a:t>Damien </a:t>
            </a:r>
            <a:r>
              <a:rPr lang="en-AU" sz="1400" dirty="0" err="1"/>
              <a:t>Teney</a:t>
            </a:r>
            <a:r>
              <a:rPr lang="en-AU" sz="1400" dirty="0"/>
              <a:t>, Anton van den Hengel, ECCV’18</a:t>
            </a:r>
          </a:p>
        </p:txBody>
      </p:sp>
    </p:spTree>
    <p:extLst>
      <p:ext uri="{BB962C8B-B14F-4D97-AF65-F5344CB8AC3E}">
        <p14:creationId xmlns:p14="http://schemas.microsoft.com/office/powerpoint/2010/main" val="1931645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 people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Peter Anderson</a:t>
            </a:r>
          </a:p>
          <a:p>
            <a:pPr lvl="1"/>
            <a:r>
              <a:rPr lang="en-AU" dirty="0" smtClean="0"/>
              <a:t>Now Georgia Tech, was ACRV</a:t>
            </a:r>
          </a:p>
          <a:p>
            <a:r>
              <a:rPr lang="en-AU" dirty="0" smtClean="0"/>
              <a:t>Damien </a:t>
            </a:r>
            <a:r>
              <a:rPr lang="en-AU" dirty="0" err="1" smtClean="0"/>
              <a:t>Teney</a:t>
            </a:r>
            <a:endParaRPr lang="en-AU" dirty="0" smtClean="0"/>
          </a:p>
          <a:p>
            <a:pPr lvl="1"/>
            <a:r>
              <a:rPr lang="en-AU" dirty="0" smtClean="0"/>
              <a:t>AIML, ACRV</a:t>
            </a:r>
          </a:p>
          <a:p>
            <a:r>
              <a:rPr lang="en-AU" dirty="0" smtClean="0"/>
              <a:t>Qi Wu</a:t>
            </a:r>
          </a:p>
          <a:p>
            <a:pPr lvl="1"/>
            <a:r>
              <a:rPr lang="en-AU" dirty="0" smtClean="0"/>
              <a:t>AIML, ACRV</a:t>
            </a:r>
          </a:p>
          <a:p>
            <a:r>
              <a:rPr lang="en-AU" dirty="0" smtClean="0"/>
              <a:t>Stephen Gould</a:t>
            </a:r>
          </a:p>
          <a:p>
            <a:pPr lvl="1"/>
            <a:r>
              <a:rPr lang="en-AU" dirty="0" smtClean="0"/>
              <a:t>ANU, ACRV</a:t>
            </a:r>
          </a:p>
          <a:p>
            <a:r>
              <a:rPr lang="en-AU" dirty="0" smtClean="0"/>
              <a:t>…</a:t>
            </a:r>
          </a:p>
          <a:p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623392" y="6448256"/>
            <a:ext cx="3860800" cy="365125"/>
          </a:xfrm>
        </p:spPr>
        <p:txBody>
          <a:bodyPr/>
          <a:lstStyle/>
          <a:p>
            <a:r>
              <a:rPr lang="en-AU" smtClean="0"/>
              <a:t>University of Adelaide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737600" y="6448256"/>
            <a:ext cx="2844800" cy="365125"/>
          </a:xfrm>
        </p:spPr>
        <p:txBody>
          <a:bodyPr/>
          <a:lstStyle/>
          <a:p>
            <a:fld id="{7E8AFECB-488C-4862-A863-69DB259C81CD}" type="slidenum">
              <a:rPr lang="en-AU" smtClean="0"/>
              <a:pPr/>
              <a:t>2</a:t>
            </a:fld>
            <a:endParaRPr lang="en-AU" dirty="0"/>
          </a:p>
        </p:txBody>
      </p:sp>
      <p:pic>
        <p:nvPicPr>
          <p:cNvPr id="2052" name="Picture 4" descr="Pe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224" y="620688"/>
            <a:ext cx="3240360" cy="3240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Q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920" y="695599"/>
            <a:ext cx="3165449" cy="316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Dami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184" y="3199941"/>
            <a:ext cx="3476514" cy="3476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Stev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896" y="3717032"/>
            <a:ext cx="2808310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4905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704" y="332657"/>
            <a:ext cx="5558530" cy="622555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It works!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00410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Open set VQA?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Separates the question answering from the information used</a:t>
            </a:r>
            <a:endParaRPr lang="en-AU" dirty="0"/>
          </a:p>
          <a:p>
            <a:r>
              <a:rPr lang="en-AU" dirty="0" smtClean="0"/>
              <a:t>The method doesn’t attempt to learn all of the answers</a:t>
            </a:r>
          </a:p>
          <a:p>
            <a:pPr lvl="1"/>
            <a:r>
              <a:rPr lang="en-AU" dirty="0" smtClean="0"/>
              <a:t>C.f. standard VQA trying to learn all of Computer Vision</a:t>
            </a:r>
          </a:p>
          <a:p>
            <a:r>
              <a:rPr lang="en-AU" dirty="0" smtClean="0"/>
              <a:t>It learns how to answer questions using the information currently available</a:t>
            </a:r>
          </a:p>
          <a:p>
            <a:pPr lvl="1"/>
            <a:r>
              <a:rPr lang="en-AU" dirty="0" smtClean="0"/>
              <a:t>It learns how to reason</a:t>
            </a:r>
          </a:p>
          <a:p>
            <a:pPr lvl="1"/>
            <a:r>
              <a:rPr lang="en-AU" dirty="0" smtClean="0"/>
              <a:t>Can generate answers not seen during training</a:t>
            </a:r>
          </a:p>
          <a:p>
            <a:r>
              <a:rPr lang="en-AU" dirty="0" smtClean="0"/>
              <a:t>Doesn’t need retraining for each new object</a:t>
            </a:r>
          </a:p>
          <a:p>
            <a:pPr lvl="1"/>
            <a:r>
              <a:rPr lang="en-AU" dirty="0" smtClean="0"/>
              <a:t>No fixed ontology!</a:t>
            </a:r>
          </a:p>
          <a:p>
            <a:r>
              <a:rPr lang="en-AU" dirty="0" smtClean="0"/>
              <a:t>It’s open set at training time anyway</a:t>
            </a:r>
          </a:p>
        </p:txBody>
      </p:sp>
    </p:spTree>
    <p:extLst>
      <p:ext uri="{BB962C8B-B14F-4D97-AF65-F5344CB8AC3E}">
        <p14:creationId xmlns:p14="http://schemas.microsoft.com/office/powerpoint/2010/main" val="18519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Some ideas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2781"/>
            <a:ext cx="10972800" cy="5256579"/>
          </a:xfrm>
        </p:spPr>
        <p:txBody>
          <a:bodyPr>
            <a:normAutofit lnSpcReduction="10000"/>
          </a:bodyPr>
          <a:lstStyle/>
          <a:p>
            <a:r>
              <a:rPr lang="en-AU" dirty="0" smtClean="0"/>
              <a:t>Datasets have driven incredible progress in Vision</a:t>
            </a:r>
          </a:p>
          <a:p>
            <a:pPr lvl="1"/>
            <a:r>
              <a:rPr lang="en-AU" dirty="0" smtClean="0"/>
              <a:t>But at a cost</a:t>
            </a:r>
          </a:p>
          <a:p>
            <a:pPr lvl="2"/>
            <a:r>
              <a:rPr lang="en-AU" dirty="0" smtClean="0"/>
              <a:t>Simple tasks, that are easy to evaluate</a:t>
            </a:r>
          </a:p>
          <a:p>
            <a:pPr lvl="2"/>
            <a:r>
              <a:rPr lang="en-AU" dirty="0" smtClean="0"/>
              <a:t>Incremental progress is easy (engineering over big ideas)</a:t>
            </a:r>
          </a:p>
          <a:p>
            <a:pPr lvl="1"/>
            <a:r>
              <a:rPr lang="en-AU" dirty="0" smtClean="0"/>
              <a:t>It’s time to move on to more interesting questions, with or without the datasets</a:t>
            </a:r>
          </a:p>
          <a:p>
            <a:pPr lvl="2"/>
            <a:r>
              <a:rPr lang="en-AU" dirty="0" smtClean="0"/>
              <a:t>The primary dataset criterion is that it should enable evaluation of an interesting problem</a:t>
            </a:r>
          </a:p>
          <a:p>
            <a:pPr lvl="3"/>
            <a:r>
              <a:rPr lang="en-AU" dirty="0" smtClean="0"/>
              <a:t>Synthetic isn’t a dirty word, but it’s not a solution alone</a:t>
            </a:r>
          </a:p>
          <a:p>
            <a:r>
              <a:rPr lang="en-AU" dirty="0" smtClean="0"/>
              <a:t>Dataset doesn’t have to mean a discriminative task</a:t>
            </a:r>
          </a:p>
          <a:p>
            <a:pPr lvl="1"/>
            <a:r>
              <a:rPr lang="en-AU" dirty="0" smtClean="0"/>
              <a:t>Generative evaluation is more difficult</a:t>
            </a:r>
          </a:p>
          <a:p>
            <a:pPr lvl="2"/>
            <a:r>
              <a:rPr lang="en-AU" dirty="0" smtClean="0"/>
              <a:t>How can we evaluate “</a:t>
            </a:r>
            <a:r>
              <a:rPr lang="en-AU" dirty="0"/>
              <a:t>Find my old </a:t>
            </a:r>
            <a:r>
              <a:rPr lang="en-AU" dirty="0" err="1"/>
              <a:t>Milli</a:t>
            </a:r>
            <a:r>
              <a:rPr lang="en-AU" dirty="0"/>
              <a:t> </a:t>
            </a:r>
            <a:r>
              <a:rPr lang="en-AU" dirty="0" err="1"/>
              <a:t>Vanilli</a:t>
            </a:r>
            <a:r>
              <a:rPr lang="en-AU" dirty="0"/>
              <a:t> records and burn </a:t>
            </a:r>
            <a:r>
              <a:rPr lang="en-AU" dirty="0" smtClean="0"/>
              <a:t>them”</a:t>
            </a:r>
          </a:p>
          <a:p>
            <a:pPr lvl="3"/>
            <a:r>
              <a:rPr lang="en-AU" dirty="0" smtClean="0"/>
              <a:t>I don’t actually own any </a:t>
            </a:r>
            <a:r>
              <a:rPr lang="en-AU" dirty="0" err="1" smtClean="0"/>
              <a:t>Milli</a:t>
            </a:r>
            <a:r>
              <a:rPr lang="en-AU" dirty="0" smtClean="0"/>
              <a:t> </a:t>
            </a:r>
            <a:r>
              <a:rPr lang="en-AU" dirty="0" err="1" smtClean="0"/>
              <a:t>Vanilli</a:t>
            </a:r>
            <a:r>
              <a:rPr lang="en-AU" dirty="0" smtClean="0"/>
              <a:t> records</a:t>
            </a:r>
          </a:p>
          <a:p>
            <a:pPr lvl="1"/>
            <a:r>
              <a:rPr lang="en-AU" dirty="0" smtClean="0"/>
              <a:t>Synthetic simulation can help overcome this, but it’s not enough</a:t>
            </a:r>
          </a:p>
          <a:p>
            <a:r>
              <a:rPr lang="en-AU" dirty="0" smtClean="0"/>
              <a:t>Datasets aren’t real anymore</a:t>
            </a:r>
          </a:p>
          <a:p>
            <a:pPr lvl="1"/>
            <a:r>
              <a:rPr lang="en-AU" dirty="0" smtClean="0"/>
              <a:t>There are so many that you can just pick the one your method works on</a:t>
            </a:r>
          </a:p>
          <a:p>
            <a:pPr lvl="1"/>
            <a:r>
              <a:rPr lang="en-AU" dirty="0" smtClean="0"/>
              <a:t>The real world is constantly changing</a:t>
            </a:r>
          </a:p>
        </p:txBody>
      </p:sp>
    </p:spTree>
    <p:extLst>
      <p:ext uri="{BB962C8B-B14F-4D97-AF65-F5344CB8AC3E}">
        <p14:creationId xmlns:p14="http://schemas.microsoft.com/office/powerpoint/2010/main" val="2377725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Bring me a spoon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5400" y="1600204"/>
            <a:ext cx="5832648" cy="4525963"/>
          </a:xfrm>
        </p:spPr>
        <p:txBody>
          <a:bodyPr>
            <a:normAutofit/>
          </a:bodyPr>
          <a:lstStyle/>
          <a:p>
            <a:r>
              <a:rPr lang="en-AU" dirty="0" smtClean="0"/>
              <a:t>Robots aren’t really very good at very much</a:t>
            </a:r>
          </a:p>
          <a:p>
            <a:r>
              <a:rPr lang="en-AU" dirty="0" smtClean="0"/>
              <a:t>Why do I still have to unpack the dishwasher?</a:t>
            </a:r>
          </a:p>
          <a:p>
            <a:r>
              <a:rPr lang="en-AU" dirty="0" smtClean="0"/>
              <a:t>Is it a </a:t>
            </a:r>
            <a:r>
              <a:rPr lang="en-AU" i="1" dirty="0" smtClean="0"/>
              <a:t>robot</a:t>
            </a:r>
            <a:r>
              <a:rPr lang="en-AU" dirty="0" smtClean="0"/>
              <a:t> vacuum cleaner if I still have to empty it myself?</a:t>
            </a:r>
          </a:p>
          <a:p>
            <a:r>
              <a:rPr lang="en-AU" dirty="0" smtClean="0"/>
              <a:t>Why can’t my robot lawn mower cut the hedge?</a:t>
            </a:r>
          </a:p>
          <a:p>
            <a:pPr lvl="1"/>
            <a:r>
              <a:rPr lang="en-AU" dirty="0" smtClean="0"/>
              <a:t>Or even just leave the lawn long around the tree</a:t>
            </a:r>
          </a:p>
          <a:p>
            <a:r>
              <a:rPr lang="en-AU" dirty="0" smtClean="0"/>
              <a:t>A five year old can bring me a spoon</a:t>
            </a:r>
            <a:endParaRPr lang="en-AU" dirty="0"/>
          </a:p>
        </p:txBody>
      </p:sp>
      <p:pic>
        <p:nvPicPr>
          <p:cNvPr id="11" name="Bring Me the Spoon - First tests.mp4">
            <a:hlinkClick r:id="" action="ppaction://media"/>
          </p:cNvPr>
          <p:cNvPicPr>
            <a:picLocks noGrp="1" noChangeAspect="1"/>
          </p:cNvPicPr>
          <p:nvPr>
            <p:ph sz="half" idx="2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672064" y="2132856"/>
            <a:ext cx="5384800" cy="3028950"/>
          </a:xfrm>
        </p:spPr>
      </p:pic>
    </p:spTree>
    <p:extLst>
      <p:ext uri="{BB962C8B-B14F-4D97-AF65-F5344CB8AC3E}">
        <p14:creationId xmlns:p14="http://schemas.microsoft.com/office/powerpoint/2010/main" val="3445753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95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Open sets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5400" y="1340768"/>
            <a:ext cx="5976664" cy="5112568"/>
          </a:xfrm>
        </p:spPr>
        <p:txBody>
          <a:bodyPr>
            <a:normAutofit fontScale="92500" lnSpcReduction="10000"/>
          </a:bodyPr>
          <a:lstStyle/>
          <a:p>
            <a:r>
              <a:rPr lang="en-AU" dirty="0" smtClean="0"/>
              <a:t>I want to be able to ask my robot</a:t>
            </a:r>
          </a:p>
          <a:p>
            <a:pPr lvl="1"/>
            <a:r>
              <a:rPr lang="en-AU" dirty="0" smtClean="0"/>
              <a:t>Where did I leave my keys</a:t>
            </a:r>
          </a:p>
          <a:p>
            <a:pPr lvl="1"/>
            <a:r>
              <a:rPr lang="en-AU" dirty="0" smtClean="0"/>
              <a:t>Did I leave the headlights on</a:t>
            </a:r>
          </a:p>
          <a:p>
            <a:pPr lvl="1"/>
            <a:r>
              <a:rPr lang="en-AU" dirty="0" smtClean="0"/>
              <a:t>Answer the front door, but if the people there have name tags on tell them to go away</a:t>
            </a:r>
          </a:p>
          <a:p>
            <a:pPr lvl="1"/>
            <a:r>
              <a:rPr lang="en-AU" dirty="0" smtClean="0"/>
              <a:t>Plant this pot plant in the back yard next to the other azaleas</a:t>
            </a:r>
          </a:p>
          <a:p>
            <a:pPr lvl="1"/>
            <a:r>
              <a:rPr lang="en-AU" dirty="0" smtClean="0"/>
              <a:t>Unpack the dishwasher, but this time stack the black plates and the white ones separately</a:t>
            </a:r>
          </a:p>
          <a:p>
            <a:pPr lvl="1"/>
            <a:r>
              <a:rPr lang="en-AU" dirty="0" smtClean="0"/>
              <a:t>Find my old </a:t>
            </a:r>
            <a:r>
              <a:rPr lang="en-AU" dirty="0" err="1" smtClean="0"/>
              <a:t>Milli</a:t>
            </a:r>
            <a:r>
              <a:rPr lang="en-AU" dirty="0" smtClean="0"/>
              <a:t> </a:t>
            </a:r>
            <a:r>
              <a:rPr lang="en-AU" dirty="0" err="1" smtClean="0"/>
              <a:t>Vanilli</a:t>
            </a:r>
            <a:r>
              <a:rPr lang="en-AU" dirty="0" smtClean="0"/>
              <a:t> records and burn them</a:t>
            </a:r>
          </a:p>
          <a:p>
            <a:r>
              <a:rPr lang="en-AU" dirty="0" smtClean="0"/>
              <a:t>I want to be able to have a flexible conversation with my robot, and get a sensible result</a:t>
            </a:r>
          </a:p>
          <a:p>
            <a:r>
              <a:rPr lang="en-AU" dirty="0" smtClean="0"/>
              <a:t>This is a fundamentally open set problem</a:t>
            </a:r>
          </a:p>
        </p:txBody>
      </p:sp>
      <p:pic>
        <p:nvPicPr>
          <p:cNvPr id="6" name="Robot Unloads a Dishwasher.mp4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887.6948" end="394.5312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672064" y="2060848"/>
            <a:ext cx="5384800" cy="365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530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71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Open sets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5400" y="1340768"/>
            <a:ext cx="5976664" cy="5112568"/>
          </a:xfrm>
        </p:spPr>
        <p:txBody>
          <a:bodyPr>
            <a:normAutofit/>
          </a:bodyPr>
          <a:lstStyle/>
          <a:p>
            <a:r>
              <a:rPr lang="en-AU" dirty="0" smtClean="0"/>
              <a:t>The real world has combinatorial complexity</a:t>
            </a:r>
          </a:p>
          <a:p>
            <a:pPr lvl="1"/>
            <a:r>
              <a:rPr lang="en-AU" dirty="0" smtClean="0"/>
              <a:t>It’s not possible to enumerate all of the situations of interest</a:t>
            </a:r>
          </a:p>
          <a:p>
            <a:pPr lvl="1"/>
            <a:r>
              <a:rPr lang="en-AU" dirty="0" smtClean="0"/>
              <a:t>We can’t even imagine them, let alone train on them</a:t>
            </a:r>
          </a:p>
          <a:p>
            <a:r>
              <a:rPr lang="en-AU" dirty="0" smtClean="0"/>
              <a:t>So the problem won’t be solved by just gathering more training instances</a:t>
            </a:r>
          </a:p>
          <a:p>
            <a:r>
              <a:rPr lang="en-AU" dirty="0" smtClean="0"/>
              <a:t>We need to change the question, not the data</a:t>
            </a:r>
          </a:p>
          <a:p>
            <a:pPr lvl="1"/>
            <a:r>
              <a:rPr lang="en-AU" dirty="0" smtClean="0"/>
              <a:t>We need to test generalisation</a:t>
            </a:r>
          </a:p>
          <a:p>
            <a:r>
              <a:rPr lang="en-AU" dirty="0" smtClean="0"/>
              <a:t>We will, of course, still need better data</a:t>
            </a:r>
          </a:p>
          <a:p>
            <a:pPr lvl="1"/>
            <a:r>
              <a:rPr lang="en-AU" dirty="0" smtClean="0"/>
              <a:t>It’s just not the </a:t>
            </a:r>
            <a:r>
              <a:rPr lang="en-AU" smtClean="0"/>
              <a:t>answer alone</a:t>
            </a:r>
            <a:endParaRPr lang="en-AU" dirty="0" smtClean="0"/>
          </a:p>
        </p:txBody>
      </p:sp>
      <p:pic>
        <p:nvPicPr>
          <p:cNvPr id="6" name="Robot Unloads a Dishwasher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672064" y="2060848"/>
            <a:ext cx="5384800" cy="365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57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73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Vision and Language Navigation dataset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12783"/>
            <a:ext cx="5846440" cy="4713387"/>
          </a:xfrm>
        </p:spPr>
        <p:txBody>
          <a:bodyPr/>
          <a:lstStyle/>
          <a:p>
            <a:r>
              <a:rPr lang="en-AU" dirty="0" smtClean="0"/>
              <a:t>Real natural language instructions</a:t>
            </a:r>
          </a:p>
          <a:p>
            <a:pPr lvl="1"/>
            <a:r>
              <a:rPr lang="en-AU" dirty="0" smtClean="0"/>
              <a:t>By </a:t>
            </a:r>
            <a:r>
              <a:rPr lang="en-AU" dirty="0" err="1" smtClean="0"/>
              <a:t>Turkers</a:t>
            </a:r>
            <a:r>
              <a:rPr lang="en-AU" dirty="0" smtClean="0"/>
              <a:t>, so there’s still no real objective beyond navigation</a:t>
            </a:r>
          </a:p>
          <a:p>
            <a:pPr lvl="1"/>
            <a:r>
              <a:rPr lang="en-AU" dirty="0" smtClean="0"/>
              <a:t>Different object definitions, and different names for the same object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University of Adelaide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AFECB-488C-4862-A863-69DB259C81CD}" type="slidenum">
              <a:rPr lang="en-AU" smtClean="0"/>
              <a:pPr/>
              <a:t>6</a:t>
            </a:fld>
            <a:endParaRPr lang="en-AU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AU" dirty="0"/>
              <a:t>Real images</a:t>
            </a:r>
          </a:p>
          <a:p>
            <a:pPr lvl="1"/>
            <a:r>
              <a:rPr lang="en-AU" dirty="0"/>
              <a:t>There’s a fixed number of them, so it’s not </a:t>
            </a:r>
            <a:r>
              <a:rPr lang="en-AU" i="1" dirty="0"/>
              <a:t>truly</a:t>
            </a:r>
            <a:r>
              <a:rPr lang="en-AU" dirty="0"/>
              <a:t> open set, but it’s close</a:t>
            </a:r>
          </a:p>
          <a:p>
            <a:r>
              <a:rPr lang="en-AU" dirty="0" smtClean="0"/>
              <a:t>So </a:t>
            </a:r>
            <a:r>
              <a:rPr lang="en-AU" dirty="0"/>
              <a:t>‘Dataset’ still means closed set</a:t>
            </a:r>
          </a:p>
          <a:p>
            <a:pPr lvl="1"/>
            <a:r>
              <a:rPr lang="en-AU" dirty="0"/>
              <a:t>But we’re as open set as possible</a:t>
            </a:r>
          </a:p>
          <a:p>
            <a:endParaRPr lang="en-AU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06" r="2627"/>
          <a:stretch/>
        </p:blipFill>
        <p:spPr bwMode="auto">
          <a:xfrm>
            <a:off x="0" y="3495188"/>
            <a:ext cx="12292408" cy="4830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1965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0" y="0"/>
            <a:ext cx="85090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9122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Matterport</a:t>
            </a:r>
            <a:r>
              <a:rPr lang="en-US" dirty="0" smtClean="0"/>
              <a:t> images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400" y="1196752"/>
            <a:ext cx="10968789" cy="1915341"/>
          </a:xfrm>
        </p:spPr>
        <p:txBody>
          <a:bodyPr>
            <a:normAutofit/>
          </a:bodyPr>
          <a:lstStyle/>
          <a:p>
            <a:r>
              <a:rPr lang="en-US" sz="3200" dirty="0" smtClean="0"/>
              <a:t>700k+ real environments full of real objects</a:t>
            </a:r>
          </a:p>
          <a:p>
            <a:pPr lvl="1"/>
            <a:r>
              <a:rPr lang="en-US" sz="2800" dirty="0" smtClean="0"/>
              <a:t>Not just a small set of 3D models rendered in different spots</a:t>
            </a:r>
          </a:p>
          <a:p>
            <a:r>
              <a:rPr lang="en-US" sz="3200" dirty="0" smtClean="0"/>
              <a:t>There’s no actions, some bias, and they’re spatially sparse 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737600" y="6448256"/>
            <a:ext cx="2844800" cy="365125"/>
          </a:xfrm>
        </p:spPr>
        <p:txBody>
          <a:bodyPr/>
          <a:lstStyle/>
          <a:p>
            <a:fld id="{D5E91300-7461-774A-B191-AF3B0D443C2F}" type="slidenum">
              <a:rPr lang="en-US" smtClean="0"/>
              <a:t>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50"/>
          <a:stretch/>
        </p:blipFill>
        <p:spPr>
          <a:xfrm>
            <a:off x="-96688" y="2923580"/>
            <a:ext cx="12498764" cy="3961804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5015880" y="6464614"/>
            <a:ext cx="3817639" cy="393386"/>
          </a:xfrm>
          <a:prstGeom prst="rect">
            <a:avLst/>
          </a:prstGeom>
        </p:spPr>
        <p:txBody>
          <a:bodyPr vert="horz" lIns="121920" tIns="60960" rIns="121920" bIns="6096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133" dirty="0">
                <a:solidFill>
                  <a:schemeClr val="bg1"/>
                </a:solidFill>
              </a:rPr>
              <a:t>https://</a:t>
            </a:r>
            <a:r>
              <a:rPr lang="en-US" sz="2133" dirty="0" err="1">
                <a:solidFill>
                  <a:schemeClr val="bg1"/>
                </a:solidFill>
              </a:rPr>
              <a:t>matterport.com</a:t>
            </a:r>
            <a:r>
              <a:rPr lang="en-US" sz="2133" dirty="0">
                <a:solidFill>
                  <a:schemeClr val="bg1"/>
                </a:solidFill>
              </a:rPr>
              <a:t>/gallery/</a:t>
            </a:r>
          </a:p>
          <a:p>
            <a:endParaRPr lang="en-US" sz="2133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233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Matterport3D Simulator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737600" y="6448256"/>
            <a:ext cx="2844800" cy="365125"/>
          </a:xfrm>
        </p:spPr>
        <p:txBody>
          <a:bodyPr/>
          <a:lstStyle/>
          <a:p>
            <a:fld id="{D5E91300-7461-774A-B191-AF3B0D443C2F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194" b="-2"/>
          <a:stretch/>
        </p:blipFill>
        <p:spPr>
          <a:xfrm>
            <a:off x="-1" y="3717031"/>
            <a:ext cx="15403357" cy="3145735"/>
          </a:xfrm>
          <a:prstGeom prst="rect">
            <a:avLst/>
          </a:prstGeom>
        </p:spPr>
      </p:pic>
      <p:sp>
        <p:nvSpPr>
          <p:cNvPr id="6" name="Content Placeholder 7"/>
          <p:cNvSpPr txBox="1">
            <a:spLocks/>
          </p:cNvSpPr>
          <p:nvPr/>
        </p:nvSpPr>
        <p:spPr>
          <a:xfrm>
            <a:off x="604954" y="1340768"/>
            <a:ext cx="10982093" cy="3658877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latin typeface="Helvetica" charset="0"/>
                <a:ea typeface="Helvetica" charset="0"/>
                <a:cs typeface="Helvetica" charset="0"/>
              </a:rPr>
              <a:t>Simulator for embodied visual agents, based on Matterport3D dataset (Chang </a:t>
            </a:r>
            <a:r>
              <a:rPr lang="en-US" sz="3200" i="1" dirty="0">
                <a:latin typeface="Helvetica" charset="0"/>
                <a:ea typeface="Helvetica" charset="0"/>
                <a:cs typeface="Helvetica" charset="0"/>
              </a:rPr>
              <a:t>et al</a:t>
            </a:r>
            <a:r>
              <a:rPr lang="en-US" sz="3200" dirty="0">
                <a:latin typeface="Helvetica" charset="0"/>
                <a:ea typeface="Helvetica" charset="0"/>
                <a:cs typeface="Helvetica" charset="0"/>
              </a:rPr>
              <a:t>. 2017) </a:t>
            </a:r>
          </a:p>
          <a:p>
            <a:r>
              <a:rPr lang="en-US" sz="3200" dirty="0">
                <a:latin typeface="Helvetica" charset="0"/>
                <a:ea typeface="Helvetica" charset="0"/>
                <a:cs typeface="Helvetica" charset="0"/>
              </a:rPr>
              <a:t>Contains 10,800 panoramic images / 90 buildings</a:t>
            </a:r>
          </a:p>
          <a:p>
            <a:r>
              <a:rPr lang="en-US" sz="3200" dirty="0">
                <a:latin typeface="Helvetica" charset="0"/>
                <a:ea typeface="Helvetica" charset="0"/>
                <a:cs typeface="Helvetica" charset="0"/>
              </a:rPr>
              <a:t>High visual diversity </a:t>
            </a:r>
          </a:p>
          <a:p>
            <a:endParaRPr lang="en-US" sz="3200" dirty="0"/>
          </a:p>
          <a:p>
            <a:pPr lvl="1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26420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CVT_Template">
  <a:themeElements>
    <a:clrScheme name="Custom UofA">
      <a:dk1>
        <a:sysClr val="windowText" lastClr="000000"/>
      </a:dk1>
      <a:lt1>
        <a:sysClr val="window" lastClr="FFFFFF"/>
      </a:lt1>
      <a:dk2>
        <a:srgbClr val="0F497B"/>
      </a:dk2>
      <a:lt2>
        <a:srgbClr val="EEECE1"/>
      </a:lt2>
      <a:accent1>
        <a:srgbClr val="005A9C"/>
      </a:accent1>
      <a:accent2>
        <a:srgbClr val="ED1C2E"/>
      </a:accent2>
      <a:accent3>
        <a:srgbClr val="B38808"/>
      </a:accent3>
      <a:accent4>
        <a:srgbClr val="4391CA"/>
      </a:accent4>
      <a:accent5>
        <a:srgbClr val="C7DAEA"/>
      </a:accent5>
      <a:accent6>
        <a:srgbClr val="D6B400"/>
      </a:accent6>
      <a:hlink>
        <a:srgbClr val="0070C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AIML Template" id="{F746AE6D-4FF1-BE47-86E8-04A11B20E803}" vid="{C49F4185-7678-D349-B797-7D3183421B59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1490526477</TotalTime>
  <Pages>14</Pages>
  <Words>1159</Words>
  <Application>Microsoft Office PowerPoint</Application>
  <PresentationFormat>Custom</PresentationFormat>
  <Paragraphs>167</Paragraphs>
  <Slides>22</Slides>
  <Notes>3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ACVT_Template</vt:lpstr>
      <vt:lpstr>Problems with open set  Vision and Language problems</vt:lpstr>
      <vt:lpstr>The people</vt:lpstr>
      <vt:lpstr>Bring me a spoon</vt:lpstr>
      <vt:lpstr>Open sets</vt:lpstr>
      <vt:lpstr>Open sets</vt:lpstr>
      <vt:lpstr>Vision and Language Navigation dataset</vt:lpstr>
      <vt:lpstr>PowerPoint Presentation</vt:lpstr>
      <vt:lpstr>Matterport images</vt:lpstr>
      <vt:lpstr>Matterport3D Simulator</vt:lpstr>
      <vt:lpstr>PowerPoint Presentation</vt:lpstr>
      <vt:lpstr>Room-to-Room (R2R) Navigation dataset</vt:lpstr>
      <vt:lpstr>PowerPoint Presentation</vt:lpstr>
      <vt:lpstr>Room-to-Room (R2R) Navigation dataset</vt:lpstr>
      <vt:lpstr>Simulation: The good, the bad, and the opportunity</vt:lpstr>
      <vt:lpstr>State-of-the-art in image captioning</vt:lpstr>
      <vt:lpstr>Same model on non-COCO images</vt:lpstr>
      <vt:lpstr>Where are we going again?</vt:lpstr>
      <vt:lpstr>Separating the information from the QA</vt:lpstr>
      <vt:lpstr>Learning to reason</vt:lpstr>
      <vt:lpstr>It works!</vt:lpstr>
      <vt:lpstr>Open set VQA?</vt:lpstr>
      <vt:lpstr>Some ideas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Australian Centre for Visual Technologies</dc:title>
  <dc:creator>Anton van den Hengel</dc:creator>
  <cp:lastModifiedBy>anton</cp:lastModifiedBy>
  <cp:revision>1032</cp:revision>
  <cp:lastPrinted>2017-07-26T22:03:24Z</cp:lastPrinted>
  <dcterms:created xsi:type="dcterms:W3CDTF">1998-02-16T13:22:43Z</dcterms:created>
  <dcterms:modified xsi:type="dcterms:W3CDTF">2018-09-10T08:40:58Z</dcterms:modified>
</cp:coreProperties>
</file>